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1"/>
  </p:notesMasterIdLst>
  <p:sldIdLst>
    <p:sldId id="485" r:id="rId3"/>
    <p:sldId id="417" r:id="rId4"/>
    <p:sldId id="476" r:id="rId5"/>
    <p:sldId id="420" r:id="rId6"/>
    <p:sldId id="421" r:id="rId7"/>
    <p:sldId id="477" r:id="rId8"/>
    <p:sldId id="423" r:id="rId9"/>
    <p:sldId id="424" r:id="rId10"/>
    <p:sldId id="487" r:id="rId11"/>
    <p:sldId id="426" r:id="rId12"/>
    <p:sldId id="427" r:id="rId13"/>
    <p:sldId id="428" r:id="rId14"/>
    <p:sldId id="429" r:id="rId15"/>
    <p:sldId id="437" r:id="rId16"/>
    <p:sldId id="478" r:id="rId17"/>
    <p:sldId id="438" r:id="rId18"/>
    <p:sldId id="431" r:id="rId19"/>
    <p:sldId id="432" r:id="rId20"/>
    <p:sldId id="418" r:id="rId21"/>
    <p:sldId id="479" r:id="rId22"/>
    <p:sldId id="436" r:id="rId23"/>
    <p:sldId id="440" r:id="rId24"/>
    <p:sldId id="443" r:id="rId25"/>
    <p:sldId id="444" r:id="rId26"/>
    <p:sldId id="446" r:id="rId27"/>
    <p:sldId id="448" r:id="rId28"/>
    <p:sldId id="449" r:id="rId29"/>
    <p:sldId id="450" r:id="rId30"/>
    <p:sldId id="451" r:id="rId31"/>
    <p:sldId id="480" r:id="rId32"/>
    <p:sldId id="453" r:id="rId33"/>
    <p:sldId id="454" r:id="rId34"/>
    <p:sldId id="455" r:id="rId35"/>
    <p:sldId id="456" r:id="rId36"/>
    <p:sldId id="457" r:id="rId37"/>
    <p:sldId id="459" r:id="rId38"/>
    <p:sldId id="460" r:id="rId39"/>
    <p:sldId id="461" r:id="rId40"/>
    <p:sldId id="462" r:id="rId41"/>
    <p:sldId id="463" r:id="rId42"/>
    <p:sldId id="464" r:id="rId43"/>
    <p:sldId id="481" r:id="rId44"/>
    <p:sldId id="482" r:id="rId45"/>
    <p:sldId id="471" r:id="rId46"/>
    <p:sldId id="473" r:id="rId47"/>
    <p:sldId id="474" r:id="rId48"/>
    <p:sldId id="475" r:id="rId49"/>
    <p:sldId id="278" r:id="rId5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76"/>
            <p14:sldId id="420"/>
            <p14:sldId id="421"/>
            <p14:sldId id="477"/>
            <p14:sldId id="423"/>
            <p14:sldId id="424"/>
            <p14:sldId id="487"/>
            <p14:sldId id="426"/>
            <p14:sldId id="427"/>
            <p14:sldId id="428"/>
            <p14:sldId id="429"/>
            <p14:sldId id="437"/>
            <p14:sldId id="478"/>
            <p14:sldId id="438"/>
            <p14:sldId id="431"/>
            <p14:sldId id="432"/>
            <p14:sldId id="418"/>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7" autoAdjust="0"/>
    <p:restoredTop sz="97674" autoAdjust="0"/>
  </p:normalViewPr>
  <p:slideViewPr>
    <p:cSldViewPr snapToGrid="0" snapToObjects="1">
      <p:cViewPr>
        <p:scale>
          <a:sx n="110" d="100"/>
          <a:sy n="110" d="100"/>
        </p:scale>
        <p:origin x="-1320" y="-328"/>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pPr marL="285750" indent="-285750">
              <a:buFont typeface="Arial"/>
              <a:buChar char="•"/>
            </a:pPr>
            <a:r>
              <a:rPr lang="en-US" sz="1400" dirty="0" smtClean="0"/>
              <a:t>Tour of App Manager UI — Org, space.  Apps</a:t>
            </a:r>
          </a:p>
          <a:p>
            <a:pPr marL="285750" indent="-285750">
              <a:buFont typeface="Arial"/>
              <a:buChar char="•"/>
            </a:pPr>
            <a:r>
              <a:rPr lang="en-US" sz="1400" dirty="0" smtClean="0"/>
              <a:t>Tour of Ops Manager</a:t>
            </a:r>
          </a:p>
          <a:p>
            <a:pPr marL="0" indent="0">
              <a:buFont typeface="Arial"/>
              <a:buNone/>
            </a:pPr>
            <a:endParaRPr lang="en-US" sz="1400" dirty="0" smtClean="0"/>
          </a:p>
          <a:p>
            <a:pPr marL="285750" indent="-285750">
              <a:buFont typeface="Arial"/>
              <a:buChar char="•"/>
            </a:pPr>
            <a:r>
              <a:rPr lang="en-US" sz="1400" dirty="0" smtClean="0"/>
              <a:t>Push (build pack) — java — Spring Music — command: </a:t>
            </a:r>
            <a:r>
              <a:rPr lang="en-US" sz="1400" dirty="0" err="1" smtClean="0"/>
              <a:t>cf</a:t>
            </a:r>
            <a:r>
              <a:rPr lang="en-US" sz="1400" dirty="0" smtClean="0"/>
              <a:t> push –n spring-music   (show Spring profile)</a:t>
            </a:r>
          </a:p>
          <a:p>
            <a:pPr marL="742950" lvl="1" indent="-285750">
              <a:buFont typeface="Arial"/>
              <a:buChar char="•"/>
            </a:pPr>
            <a:r>
              <a:rPr lang="en-US" sz="1400" dirty="0" smtClean="0"/>
              <a:t>Data services  (marketplace)  —</a:t>
            </a:r>
            <a:r>
              <a:rPr lang="en-US" sz="1400" baseline="0" dirty="0" smtClean="0"/>
              <a:t> </a:t>
            </a:r>
            <a:r>
              <a:rPr lang="en-US" sz="1400" dirty="0" smtClean="0"/>
              <a:t>Manipulate and restart… data will revert</a:t>
            </a:r>
          </a:p>
          <a:p>
            <a:pPr marL="742950" lvl="1" indent="-285750">
              <a:buFont typeface="Arial"/>
              <a:buChar char="•"/>
            </a:pPr>
            <a:r>
              <a:rPr lang="en-US" sz="1400" dirty="0" smtClean="0"/>
              <a:t>command: </a:t>
            </a:r>
            <a:r>
              <a:rPr lang="en-US" sz="1400" dirty="0" err="1" smtClean="0"/>
              <a:t>cf</a:t>
            </a:r>
            <a:r>
              <a:rPr lang="en-US" sz="1400" dirty="0" smtClean="0"/>
              <a:t> restage    while restates talk about services JSON and spring </a:t>
            </a:r>
            <a:r>
              <a:rPr lang="en-US" sz="1400" dirty="0" err="1" smtClean="0"/>
              <a:t>config</a:t>
            </a:r>
            <a:r>
              <a:rPr lang="en-US" sz="1400" dirty="0" smtClean="0"/>
              <a:t>.  </a:t>
            </a:r>
          </a:p>
          <a:p>
            <a:pPr marL="742950" lvl="1" indent="-285750">
              <a:buFont typeface="Arial"/>
              <a:buChar char="•"/>
            </a:pPr>
            <a:r>
              <a:rPr lang="en-US" sz="1400" dirty="0" smtClean="0"/>
              <a:t>Code: </a:t>
            </a:r>
            <a:r>
              <a:rPr lang="en-US" sz="1400" dirty="0" err="1" smtClean="0"/>
              <a:t>RelationalCloudDataSourceConfig</a:t>
            </a:r>
            <a:endParaRPr lang="en-US" sz="1400" dirty="0" smtClean="0"/>
          </a:p>
          <a:p>
            <a:pPr marL="285750" lvl="0" indent="-285750">
              <a:buFont typeface="Arial"/>
              <a:buChar char="•"/>
            </a:pPr>
            <a:r>
              <a:rPr lang="en-US" sz="1400" dirty="0" smtClean="0"/>
              <a:t>Show Ops Manager</a:t>
            </a:r>
          </a:p>
          <a:p>
            <a:pPr marL="0" indent="0">
              <a:buFont typeface="Arial"/>
              <a:buNone/>
            </a:pPr>
            <a:endParaRPr lang="en-US" sz="1400" dirty="0" smtClean="0"/>
          </a:p>
        </p:txBody>
      </p:sp>
    </p:spTree>
    <p:extLst>
      <p:ext uri="{BB962C8B-B14F-4D97-AF65-F5344CB8AC3E}">
        <p14:creationId xmlns:p14="http://schemas.microsoft.com/office/powerpoint/2010/main" val="231806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9" Type="http://schemas.openxmlformats.org/officeDocument/2006/relationships/image" Target="../media/image32.png"/><Relationship Id="rId20" Type="http://schemas.openxmlformats.org/officeDocument/2006/relationships/image" Target="../media/image43.png"/><Relationship Id="rId21" Type="http://schemas.openxmlformats.org/officeDocument/2006/relationships/image" Target="../media/image44.jpe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jpeg"/><Relationship Id="rId18" Type="http://schemas.openxmlformats.org/officeDocument/2006/relationships/image" Target="../media/image15.jpeg"/><Relationship Id="rId19" Type="http://schemas.openxmlformats.org/officeDocument/2006/relationships/image" Target="../media/image10.png"/><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5.jpeg"/><Relationship Id="rId4" Type="http://schemas.openxmlformats.org/officeDocument/2006/relationships/image" Target="../media/image46.png"/><Relationship Id="rId5" Type="http://schemas.openxmlformats.org/officeDocument/2006/relationships/image" Target="../media/image47.jpeg"/><Relationship Id="rId6" Type="http://schemas.openxmlformats.org/officeDocument/2006/relationships/image" Target="../media/image48.jpe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jpeg"/><Relationship Id="rId9"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5.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15.jpeg"/><Relationship Id="rId21" Type="http://schemas.openxmlformats.org/officeDocument/2006/relationships/image" Target="../media/image10.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12.png"/><Relationship Id="rId18" Type="http://schemas.openxmlformats.org/officeDocument/2006/relationships/image" Target="../media/image13.png"/><Relationship Id="rId19" Type="http://schemas.openxmlformats.org/officeDocument/2006/relationships/image" Target="../media/image14.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0.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jpeg"/><Relationship Id="rId9"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6.png"/><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08.gif-c200"/></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 / Platform Architect</a:t>
            </a:r>
            <a:endParaRPr lang="en-US" sz="1600" dirty="0">
              <a:solidFill>
                <a:srgbClr val="FFFFFF"/>
              </a:solidFill>
              <a:cs typeface="Arial"/>
            </a:endParaRPr>
          </a:p>
          <a:p>
            <a:pPr>
              <a:spcAft>
                <a:spcPts val="300"/>
              </a:spcAft>
            </a:pPr>
            <a:r>
              <a:rPr lang="en-US" sz="1600" dirty="0" err="1" smtClean="0">
                <a:solidFill>
                  <a:srgbClr val="FFFFFF"/>
                </a:solidFil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rgbClr val="00888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solidFill>
            <a:srgbClr val="33928A"/>
          </a:soli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chemeClr val="accent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A6A6A6"/>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chemeClr val="bg1">
              <a:lumMod val="65000"/>
            </a:schemeClr>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948852"/>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144815"/>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334003" y="3671120"/>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537779" y="420029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smtClean="0">
                <a:solidFill>
                  <a:srgbClr val="2C95DD"/>
                </a:solidFill>
              </a:rPr>
              <a:t>How Pivotal Enables Four Levels of HA</a:t>
            </a:r>
            <a:endParaRPr lang="en-US" dirty="0">
              <a:solidFill>
                <a:schemeClr val="accent2"/>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84035303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84384</TotalTime>
  <Words>2881</Words>
  <Application>Microsoft Macintosh PowerPoint</Application>
  <PresentationFormat>On-screen Show (16:9)</PresentationFormat>
  <Paragraphs>833</Paragraphs>
  <Slides>48</Slides>
  <Notes>21</Notes>
  <HiddenSlides>0</HiddenSlides>
  <MMClips>0</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Pivotal_interim_040113_template_</vt:lpstr>
      <vt:lpstr>Custom Theme</vt:lpstr>
      <vt:lpstr>PowerPoint Presentation</vt:lpstr>
      <vt:lpstr>Cloud Native Application Platforms</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Pivotal Cloud Foundry</vt:lpstr>
      <vt:lpstr>Pivotal Cloud Foundry Services</vt:lpstr>
      <vt:lpstr>Creating and Binding a Service</vt:lpstr>
      <vt:lpstr>Pivotal CF: Technical Capabilities </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Enables Four Levels of HA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513</cp:revision>
  <dcterms:modified xsi:type="dcterms:W3CDTF">2016-02-10T12:24:25Z</dcterms:modified>
</cp:coreProperties>
</file>